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76" r:id="rId5"/>
    <p:sldId id="262" r:id="rId6"/>
    <p:sldId id="263" r:id="rId7"/>
    <p:sldId id="264" r:id="rId8"/>
    <p:sldId id="277" r:id="rId9"/>
    <p:sldId id="265" r:id="rId10"/>
    <p:sldId id="266" r:id="rId11"/>
    <p:sldId id="278" r:id="rId12"/>
    <p:sldId id="267" r:id="rId13"/>
    <p:sldId id="268" r:id="rId14"/>
    <p:sldId id="269" r:id="rId15"/>
    <p:sldId id="270" r:id="rId16"/>
    <p:sldId id="271" r:id="rId17"/>
    <p:sldId id="275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80D669-6319-4E21-9D8E-F6D0C3A10A8F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F747E8-E68D-4EEB-ADB6-F6D9F1AE5560}">
      <dgm:prSet phldrT="[Текст]" custT="1"/>
      <dgm:spPr/>
      <dgm:t>
        <a:bodyPr/>
        <a:lstStyle/>
        <a:p>
          <a:r>
            <a: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Особенности детей с ОВЗ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B39DB4-6407-4FCE-87F1-3E785CF38ACD}" type="parTrans" cxnId="{1EFC14AB-B481-436B-A37B-A3427E22BC62}">
      <dgm:prSet/>
      <dgm:spPr/>
      <dgm:t>
        <a:bodyPr/>
        <a:lstStyle/>
        <a:p>
          <a:endParaRPr lang="ru-RU" sz="2000"/>
        </a:p>
      </dgm:t>
    </dgm:pt>
    <dgm:pt modelId="{E9B797A3-5F99-4965-9EDA-FFD0A82FB73F}" type="sibTrans" cxnId="{1EFC14AB-B481-436B-A37B-A3427E22BC62}">
      <dgm:prSet/>
      <dgm:spPr/>
      <dgm:t>
        <a:bodyPr/>
        <a:lstStyle/>
        <a:p>
          <a:endParaRPr lang="ru-RU" sz="2000"/>
        </a:p>
      </dgm:t>
    </dgm:pt>
    <dgm:pt modelId="{9D24AF41-16F0-4B73-A151-2C0F483D3F8B}">
      <dgm:prSet phldrT="[Текст]" custT="1"/>
      <dgm:spPr/>
      <dgm:t>
        <a:bodyPr/>
        <a:lstStyle/>
        <a:p>
          <a:pPr algn="just"/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Замедленное восприятие и переработка информации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3826E2-6F37-4DF3-894A-405B5DC846F5}" type="parTrans" cxnId="{56799B34-5056-4691-810F-900A98729D06}">
      <dgm:prSet/>
      <dgm:spPr/>
      <dgm:t>
        <a:bodyPr/>
        <a:lstStyle/>
        <a:p>
          <a:endParaRPr lang="ru-RU" sz="2000"/>
        </a:p>
      </dgm:t>
    </dgm:pt>
    <dgm:pt modelId="{FA7DA0C9-6E43-4D47-97E7-9EE208A37A1C}" type="sibTrans" cxnId="{56799B34-5056-4691-810F-900A98729D06}">
      <dgm:prSet/>
      <dgm:spPr/>
      <dgm:t>
        <a:bodyPr/>
        <a:lstStyle/>
        <a:p>
          <a:endParaRPr lang="ru-RU" sz="2000"/>
        </a:p>
      </dgm:t>
    </dgm:pt>
    <dgm:pt modelId="{5AE9A269-4AED-4CB4-BC6F-53CC3337EBD9}">
      <dgm:prSet phldrT="[Текст]" custT="1"/>
      <dgm:spPr/>
      <dgm:t>
        <a:bodyPr/>
        <a:lstStyle/>
        <a:p>
          <a:pPr algn="just"/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Недостатки в развитии мелкой и общей моторики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E7AEAC-6983-4C19-AFE7-CB94EE5A6D69}" type="parTrans" cxnId="{B76D464C-9072-4530-81EB-213E26A798C3}">
      <dgm:prSet/>
      <dgm:spPr/>
      <dgm:t>
        <a:bodyPr/>
        <a:lstStyle/>
        <a:p>
          <a:endParaRPr lang="ru-RU" sz="2000"/>
        </a:p>
      </dgm:t>
    </dgm:pt>
    <dgm:pt modelId="{A5624233-1122-4E9B-BEB5-D161A122F453}" type="sibTrans" cxnId="{B76D464C-9072-4530-81EB-213E26A798C3}">
      <dgm:prSet/>
      <dgm:spPr/>
      <dgm:t>
        <a:bodyPr/>
        <a:lstStyle/>
        <a:p>
          <a:endParaRPr lang="ru-RU" sz="2000"/>
        </a:p>
      </dgm:t>
    </dgm:pt>
    <dgm:pt modelId="{0D53D191-1E6C-4F3A-9227-28DFDF4D96B2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Недостатки в развитии мыслительной деятельности (как отельных компонентов, так и в целом)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1EF3C9-7EA2-4B6A-BA65-6CFE1C397015}" type="parTrans" cxnId="{68DD6BF8-732A-470B-8D98-048DDD64E648}">
      <dgm:prSet/>
      <dgm:spPr/>
      <dgm:t>
        <a:bodyPr/>
        <a:lstStyle/>
        <a:p>
          <a:endParaRPr lang="ru-RU" sz="2000"/>
        </a:p>
      </dgm:t>
    </dgm:pt>
    <dgm:pt modelId="{6C9AB2A2-4D24-4EBB-BAC7-C02AB3629AF4}" type="sibTrans" cxnId="{68DD6BF8-732A-470B-8D98-048DDD64E648}">
      <dgm:prSet/>
      <dgm:spPr/>
      <dgm:t>
        <a:bodyPr/>
        <a:lstStyle/>
        <a:p>
          <a:endParaRPr lang="ru-RU" sz="2000"/>
        </a:p>
      </dgm:t>
    </dgm:pt>
    <dgm:pt modelId="{7AB9A242-6991-453C-AFC3-25D0FE8DE436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Проблемы в знаниях и представлениях об окружающем мире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F60922-3A44-4216-BB57-AA64D8E2A748}" type="parTrans" cxnId="{A8898082-F289-4567-8CC7-9E0CD724F2C0}">
      <dgm:prSet/>
      <dgm:spPr/>
      <dgm:t>
        <a:bodyPr/>
        <a:lstStyle/>
        <a:p>
          <a:endParaRPr lang="ru-RU" sz="2000"/>
        </a:p>
      </dgm:t>
    </dgm:pt>
    <dgm:pt modelId="{0A152AED-63C0-4A21-8DFB-541264E81681}" type="sibTrans" cxnId="{A8898082-F289-4567-8CC7-9E0CD724F2C0}">
      <dgm:prSet/>
      <dgm:spPr/>
      <dgm:t>
        <a:bodyPr/>
        <a:lstStyle/>
        <a:p>
          <a:endParaRPr lang="ru-RU" sz="2000"/>
        </a:p>
      </dgm:t>
    </dgm:pt>
    <dgm:pt modelId="{133DE0F7-32BB-44F0-B6D2-72336F82EA10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Недостатки в развитии личностной сферы (неуверенность в себе)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7AE387-9A90-4226-9371-71C028932D3F}" type="parTrans" cxnId="{29774742-9408-4FC0-894B-D2EA378221A8}">
      <dgm:prSet/>
      <dgm:spPr/>
      <dgm:t>
        <a:bodyPr/>
        <a:lstStyle/>
        <a:p>
          <a:endParaRPr lang="ru-RU" sz="2000"/>
        </a:p>
      </dgm:t>
    </dgm:pt>
    <dgm:pt modelId="{F8AAE59D-06FC-4C3D-BB8B-E03684925850}" type="sibTrans" cxnId="{29774742-9408-4FC0-894B-D2EA378221A8}">
      <dgm:prSet/>
      <dgm:spPr/>
      <dgm:t>
        <a:bodyPr/>
        <a:lstStyle/>
        <a:p>
          <a:endParaRPr lang="ru-RU" sz="2000"/>
        </a:p>
      </dgm:t>
    </dgm:pt>
    <dgm:pt modelId="{27B973F9-316F-416B-8FC0-C74AF64DB669}" type="pres">
      <dgm:prSet presAssocID="{E880D669-6319-4E21-9D8E-F6D0C3A10A8F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D3AD50D6-BDFE-4C5B-8FEF-1973E73814EF}" type="pres">
      <dgm:prSet presAssocID="{15F747E8-E68D-4EEB-ADB6-F6D9F1AE5560}" presName="root" presStyleCnt="0">
        <dgm:presLayoutVars>
          <dgm:chMax/>
          <dgm:chPref/>
        </dgm:presLayoutVars>
      </dgm:prSet>
      <dgm:spPr/>
    </dgm:pt>
    <dgm:pt modelId="{243B8D50-E376-4CD6-B93B-CA8595A951D7}" type="pres">
      <dgm:prSet presAssocID="{15F747E8-E68D-4EEB-ADB6-F6D9F1AE5560}" presName="rootComposite" presStyleCnt="0">
        <dgm:presLayoutVars/>
      </dgm:prSet>
      <dgm:spPr/>
    </dgm:pt>
    <dgm:pt modelId="{5C62235C-41AA-4D47-9772-6C5B66030265}" type="pres">
      <dgm:prSet presAssocID="{15F747E8-E68D-4EEB-ADB6-F6D9F1AE5560}" presName="ParentAccent" presStyleLbl="alignNode1" presStyleIdx="0" presStyleCnt="1" custScaleX="127939" custScaleY="150493" custLinFactY="-27999" custLinFactNeighborX="10248" custLinFactNeighborY="-100000"/>
      <dgm:spPr/>
    </dgm:pt>
    <dgm:pt modelId="{4242C459-2AC4-4966-A7F5-86CB2A7EC85A}" type="pres">
      <dgm:prSet presAssocID="{15F747E8-E68D-4EEB-ADB6-F6D9F1AE5560}" presName="ParentSmallAccent" presStyleLbl="fgAcc1" presStyleIdx="0" presStyleCnt="1" custFlipVert="0" custFlipHor="1" custScaleX="100795" custScaleY="14304" custLinFactY="-150497" custLinFactNeighborX="58255" custLinFactNeighborY="-200000"/>
      <dgm:spPr/>
    </dgm:pt>
    <dgm:pt modelId="{329B548A-7A8B-4D40-A1E4-E8B2D9303E5F}" type="pres">
      <dgm:prSet presAssocID="{15F747E8-E68D-4EEB-ADB6-F6D9F1AE5560}" presName="Parent" presStyleLbl="revTx" presStyleIdx="0" presStyleCnt="6" custScaleX="128266" custLinFactNeighborX="9643" custLinFactNeighborY="4640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58E9D-DB54-4DAF-9F59-26F96A29E620}" type="pres">
      <dgm:prSet presAssocID="{15F747E8-E68D-4EEB-ADB6-F6D9F1AE5560}" presName="childShape" presStyleCnt="0">
        <dgm:presLayoutVars>
          <dgm:chMax val="0"/>
          <dgm:chPref val="0"/>
        </dgm:presLayoutVars>
      </dgm:prSet>
      <dgm:spPr/>
    </dgm:pt>
    <dgm:pt modelId="{BCBBD48E-A6A3-4FC5-87F9-AF9C9480BE8B}" type="pres">
      <dgm:prSet presAssocID="{9D24AF41-16F0-4B73-A151-2C0F483D3F8B}" presName="childComposite" presStyleCnt="0">
        <dgm:presLayoutVars>
          <dgm:chMax val="0"/>
          <dgm:chPref val="0"/>
        </dgm:presLayoutVars>
      </dgm:prSet>
      <dgm:spPr/>
    </dgm:pt>
    <dgm:pt modelId="{4B6909F0-7864-4BA3-A44E-F1A6B61A4BE6}" type="pres">
      <dgm:prSet presAssocID="{9D24AF41-16F0-4B73-A151-2C0F483D3F8B}" presName="ChildAccent" presStyleLbl="solidFgAcc1" presStyleIdx="0" presStyleCnt="5" custLinFactX="-210354" custLinFactY="-100000" custLinFactNeighborX="-300000" custLinFactNeighborY="-130716"/>
      <dgm:spPr>
        <a:solidFill>
          <a:schemeClr val="lt1">
            <a:hueOff val="0"/>
            <a:satOff val="0"/>
            <a:lumOff val="0"/>
          </a:schemeClr>
        </a:solidFill>
      </dgm:spPr>
    </dgm:pt>
    <dgm:pt modelId="{AEAF2107-9E65-4166-A297-47AF15C73D21}" type="pres">
      <dgm:prSet presAssocID="{9D24AF41-16F0-4B73-A151-2C0F483D3F8B}" presName="Child" presStyleLbl="revTx" presStyleIdx="1" presStyleCnt="6" custScaleX="180404" custLinFactNeighborX="3982" custLinFactNeighborY="-977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C22778-6408-416C-8BBC-DCF8F9A80190}" type="pres">
      <dgm:prSet presAssocID="{5AE9A269-4AED-4CB4-BC6F-53CC3337EBD9}" presName="childComposite" presStyleCnt="0">
        <dgm:presLayoutVars>
          <dgm:chMax val="0"/>
          <dgm:chPref val="0"/>
        </dgm:presLayoutVars>
      </dgm:prSet>
      <dgm:spPr/>
    </dgm:pt>
    <dgm:pt modelId="{183B0836-4422-4F62-9805-F3F9B0A8C756}" type="pres">
      <dgm:prSet presAssocID="{5AE9A269-4AED-4CB4-BC6F-53CC3337EBD9}" presName="ChildAccent" presStyleLbl="solidFgAcc1" presStyleIdx="1" presStyleCnt="5" custLinFactX="-220913" custLinFactY="-100000" custLinFactNeighborX="-300000" custLinFactNeighborY="-110398"/>
      <dgm:spPr/>
    </dgm:pt>
    <dgm:pt modelId="{C8BEF1F8-38AE-4321-90A4-BE840661C287}" type="pres">
      <dgm:prSet presAssocID="{5AE9A269-4AED-4CB4-BC6F-53CC3337EBD9}" presName="Child" presStyleLbl="revTx" presStyleIdx="2" presStyleCnt="6" custScaleX="177315" custLinFactNeighborX="2988" custLinFactNeighborY="-875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F50827-65C6-47D0-8EC0-0C73C10A53DD}" type="pres">
      <dgm:prSet presAssocID="{0D53D191-1E6C-4F3A-9227-28DFDF4D96B2}" presName="childComposite" presStyleCnt="0">
        <dgm:presLayoutVars>
          <dgm:chMax val="0"/>
          <dgm:chPref val="0"/>
        </dgm:presLayoutVars>
      </dgm:prSet>
      <dgm:spPr/>
    </dgm:pt>
    <dgm:pt modelId="{D5F27FE0-FECB-4CC6-863A-54E6FF159D2F}" type="pres">
      <dgm:prSet presAssocID="{0D53D191-1E6C-4F3A-9227-28DFDF4D96B2}" presName="ChildAccent" presStyleLbl="solidFgAcc1" presStyleIdx="2" presStyleCnt="5" custLinFactX="-200000" custLinFactY="-85248" custLinFactNeighborX="-285786" custLinFactNeighborY="-100000"/>
      <dgm:spPr/>
    </dgm:pt>
    <dgm:pt modelId="{032172AE-4D08-4BC9-93E6-DC321CD68DB4}" type="pres">
      <dgm:prSet presAssocID="{0D53D191-1E6C-4F3A-9227-28DFDF4D96B2}" presName="Child" presStyleLbl="revTx" presStyleIdx="3" presStyleCnt="6" custScaleX="182592" custScaleY="107546" custLinFactNeighborX="16076" custLinFactNeighborY="-790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540020-F444-47D8-8FDE-ACAC5FED19CD}" type="pres">
      <dgm:prSet presAssocID="{7AB9A242-6991-453C-AFC3-25D0FE8DE436}" presName="childComposite" presStyleCnt="0">
        <dgm:presLayoutVars>
          <dgm:chMax val="0"/>
          <dgm:chPref val="0"/>
        </dgm:presLayoutVars>
      </dgm:prSet>
      <dgm:spPr/>
    </dgm:pt>
    <dgm:pt modelId="{4FF47E62-8136-46EF-ABF7-3F62ED4C0E45}" type="pres">
      <dgm:prSet presAssocID="{7AB9A242-6991-453C-AFC3-25D0FE8DE436}" presName="ChildAccent" presStyleLbl="solidFgAcc1" presStyleIdx="3" presStyleCnt="5" custLinFactX="-251465" custLinFactY="-44633" custLinFactNeighborX="-300000" custLinFactNeighborY="-100000"/>
      <dgm:spPr/>
    </dgm:pt>
    <dgm:pt modelId="{72BBDE64-7A75-464B-8A5E-DA442ACD780D}" type="pres">
      <dgm:prSet presAssocID="{7AB9A242-6991-453C-AFC3-25D0FE8DE436}" presName="Child" presStyleLbl="revTx" presStyleIdx="4" presStyleCnt="6" custScaleX="171440" custLinFactNeighborX="3549" custLinFactNeighborY="-549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AA6376-890A-49CA-A91E-13931F37D4D8}" type="pres">
      <dgm:prSet presAssocID="{133DE0F7-32BB-44F0-B6D2-72336F82EA10}" presName="childComposite" presStyleCnt="0">
        <dgm:presLayoutVars>
          <dgm:chMax val="0"/>
          <dgm:chPref val="0"/>
        </dgm:presLayoutVars>
      </dgm:prSet>
      <dgm:spPr/>
    </dgm:pt>
    <dgm:pt modelId="{F2FE9141-96C1-4387-8D52-D405B4BFC04A}" type="pres">
      <dgm:prSet presAssocID="{133DE0F7-32BB-44F0-B6D2-72336F82EA10}" presName="ChildAccent" presStyleLbl="solidFgAcc1" presStyleIdx="4" presStyleCnt="5" custLinFactX="-265559" custLinFactNeighborX="-300000" custLinFactNeighborY="-86667"/>
      <dgm:spPr/>
    </dgm:pt>
    <dgm:pt modelId="{DC54A696-C521-47EB-82A0-0E35EC91E9E4}" type="pres">
      <dgm:prSet presAssocID="{133DE0F7-32BB-44F0-B6D2-72336F82EA10}" presName="Child" presStyleLbl="revTx" presStyleIdx="5" presStyleCnt="6" custScaleX="169030" custLinFactNeighborX="6698" custLinFactNeighborY="-385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DD6BF8-732A-470B-8D98-048DDD64E648}" srcId="{15F747E8-E68D-4EEB-ADB6-F6D9F1AE5560}" destId="{0D53D191-1E6C-4F3A-9227-28DFDF4D96B2}" srcOrd="2" destOrd="0" parTransId="{FB1EF3C9-7EA2-4B6A-BA65-6CFE1C397015}" sibTransId="{6C9AB2A2-4D24-4EBB-BAC7-C02AB3629AF4}"/>
    <dgm:cxn modelId="{CA6422FE-4043-4ED1-B021-CA0FB0C2DD37}" type="presOf" srcId="{5AE9A269-4AED-4CB4-BC6F-53CC3337EBD9}" destId="{C8BEF1F8-38AE-4321-90A4-BE840661C287}" srcOrd="0" destOrd="0" presId="urn:microsoft.com/office/officeart/2008/layout/SquareAccentList"/>
    <dgm:cxn modelId="{A5D4F166-5B18-4D21-AE74-7B888F8FAC41}" type="presOf" srcId="{0D53D191-1E6C-4F3A-9227-28DFDF4D96B2}" destId="{032172AE-4D08-4BC9-93E6-DC321CD68DB4}" srcOrd="0" destOrd="0" presId="urn:microsoft.com/office/officeart/2008/layout/SquareAccentList"/>
    <dgm:cxn modelId="{56799B34-5056-4691-810F-900A98729D06}" srcId="{15F747E8-E68D-4EEB-ADB6-F6D9F1AE5560}" destId="{9D24AF41-16F0-4B73-A151-2C0F483D3F8B}" srcOrd="0" destOrd="0" parTransId="{293826E2-6F37-4DF3-894A-405B5DC846F5}" sibTransId="{FA7DA0C9-6E43-4D47-97E7-9EE208A37A1C}"/>
    <dgm:cxn modelId="{CB8348C1-8222-46F1-ABE2-4CAA8C6DD291}" type="presOf" srcId="{E880D669-6319-4E21-9D8E-F6D0C3A10A8F}" destId="{27B973F9-316F-416B-8FC0-C74AF64DB669}" srcOrd="0" destOrd="0" presId="urn:microsoft.com/office/officeart/2008/layout/SquareAccentList"/>
    <dgm:cxn modelId="{A8898082-F289-4567-8CC7-9E0CD724F2C0}" srcId="{15F747E8-E68D-4EEB-ADB6-F6D9F1AE5560}" destId="{7AB9A242-6991-453C-AFC3-25D0FE8DE436}" srcOrd="3" destOrd="0" parTransId="{D5F60922-3A44-4216-BB57-AA64D8E2A748}" sibTransId="{0A152AED-63C0-4A21-8DFB-541264E81681}"/>
    <dgm:cxn modelId="{B76D464C-9072-4530-81EB-213E26A798C3}" srcId="{15F747E8-E68D-4EEB-ADB6-F6D9F1AE5560}" destId="{5AE9A269-4AED-4CB4-BC6F-53CC3337EBD9}" srcOrd="1" destOrd="0" parTransId="{3BE7AEAC-6983-4C19-AFE7-CB94EE5A6D69}" sibTransId="{A5624233-1122-4E9B-BEB5-D161A122F453}"/>
    <dgm:cxn modelId="{1A3997B6-A772-472C-AB44-14835E677F3F}" type="presOf" srcId="{15F747E8-E68D-4EEB-ADB6-F6D9F1AE5560}" destId="{329B548A-7A8B-4D40-A1E4-E8B2D9303E5F}" srcOrd="0" destOrd="0" presId="urn:microsoft.com/office/officeart/2008/layout/SquareAccentList"/>
    <dgm:cxn modelId="{29774742-9408-4FC0-894B-D2EA378221A8}" srcId="{15F747E8-E68D-4EEB-ADB6-F6D9F1AE5560}" destId="{133DE0F7-32BB-44F0-B6D2-72336F82EA10}" srcOrd="4" destOrd="0" parTransId="{177AE387-9A90-4226-9371-71C028932D3F}" sibTransId="{F8AAE59D-06FC-4C3D-BB8B-E03684925850}"/>
    <dgm:cxn modelId="{07A42DFD-70BE-4390-BAAB-465983F48DED}" type="presOf" srcId="{133DE0F7-32BB-44F0-B6D2-72336F82EA10}" destId="{DC54A696-C521-47EB-82A0-0E35EC91E9E4}" srcOrd="0" destOrd="0" presId="urn:microsoft.com/office/officeart/2008/layout/SquareAccentList"/>
    <dgm:cxn modelId="{A454B57D-B034-47CA-AE90-7EAC1D9CF2EC}" type="presOf" srcId="{7AB9A242-6991-453C-AFC3-25D0FE8DE436}" destId="{72BBDE64-7A75-464B-8A5E-DA442ACD780D}" srcOrd="0" destOrd="0" presId="urn:microsoft.com/office/officeart/2008/layout/SquareAccentList"/>
    <dgm:cxn modelId="{DF5C1BDA-3B48-4686-ACDB-65795D298DA8}" type="presOf" srcId="{9D24AF41-16F0-4B73-A151-2C0F483D3F8B}" destId="{AEAF2107-9E65-4166-A297-47AF15C73D21}" srcOrd="0" destOrd="0" presId="urn:microsoft.com/office/officeart/2008/layout/SquareAccentList"/>
    <dgm:cxn modelId="{1EFC14AB-B481-436B-A37B-A3427E22BC62}" srcId="{E880D669-6319-4E21-9D8E-F6D0C3A10A8F}" destId="{15F747E8-E68D-4EEB-ADB6-F6D9F1AE5560}" srcOrd="0" destOrd="0" parTransId="{8DB39DB4-6407-4FCE-87F1-3E785CF38ACD}" sibTransId="{E9B797A3-5F99-4965-9EDA-FFD0A82FB73F}"/>
    <dgm:cxn modelId="{D2F66C60-4879-4F29-80CA-38584F85A37E}" type="presParOf" srcId="{27B973F9-316F-416B-8FC0-C74AF64DB669}" destId="{D3AD50D6-BDFE-4C5B-8FEF-1973E73814EF}" srcOrd="0" destOrd="0" presId="urn:microsoft.com/office/officeart/2008/layout/SquareAccentList"/>
    <dgm:cxn modelId="{B2E1CA99-220D-489B-9521-2FE395490134}" type="presParOf" srcId="{D3AD50D6-BDFE-4C5B-8FEF-1973E73814EF}" destId="{243B8D50-E376-4CD6-B93B-CA8595A951D7}" srcOrd="0" destOrd="0" presId="urn:microsoft.com/office/officeart/2008/layout/SquareAccentList"/>
    <dgm:cxn modelId="{139F6177-7A5A-477B-8B42-4B88A81357DA}" type="presParOf" srcId="{243B8D50-E376-4CD6-B93B-CA8595A951D7}" destId="{5C62235C-41AA-4D47-9772-6C5B66030265}" srcOrd="0" destOrd="0" presId="urn:microsoft.com/office/officeart/2008/layout/SquareAccentList"/>
    <dgm:cxn modelId="{CACB6193-6A63-4C1D-86B9-9486EBE89D34}" type="presParOf" srcId="{243B8D50-E376-4CD6-B93B-CA8595A951D7}" destId="{4242C459-2AC4-4966-A7F5-86CB2A7EC85A}" srcOrd="1" destOrd="0" presId="urn:microsoft.com/office/officeart/2008/layout/SquareAccentList"/>
    <dgm:cxn modelId="{A6F3117D-5BE3-4689-B537-41E52424D200}" type="presParOf" srcId="{243B8D50-E376-4CD6-B93B-CA8595A951D7}" destId="{329B548A-7A8B-4D40-A1E4-E8B2D9303E5F}" srcOrd="2" destOrd="0" presId="urn:microsoft.com/office/officeart/2008/layout/SquareAccentList"/>
    <dgm:cxn modelId="{4DA76C12-D14B-4A54-9B0F-67A1527CA78B}" type="presParOf" srcId="{D3AD50D6-BDFE-4C5B-8FEF-1973E73814EF}" destId="{C4858E9D-DB54-4DAF-9F59-26F96A29E620}" srcOrd="1" destOrd="0" presId="urn:microsoft.com/office/officeart/2008/layout/SquareAccentList"/>
    <dgm:cxn modelId="{3FFA98C8-3062-4A0B-BE3A-478149B36D8A}" type="presParOf" srcId="{C4858E9D-DB54-4DAF-9F59-26F96A29E620}" destId="{BCBBD48E-A6A3-4FC5-87F9-AF9C9480BE8B}" srcOrd="0" destOrd="0" presId="urn:microsoft.com/office/officeart/2008/layout/SquareAccentList"/>
    <dgm:cxn modelId="{7EA08D9D-ECF3-405F-AB51-E480E92DA7A9}" type="presParOf" srcId="{BCBBD48E-A6A3-4FC5-87F9-AF9C9480BE8B}" destId="{4B6909F0-7864-4BA3-A44E-F1A6B61A4BE6}" srcOrd="0" destOrd="0" presId="urn:microsoft.com/office/officeart/2008/layout/SquareAccentList"/>
    <dgm:cxn modelId="{7FEA5C6C-92AB-4C00-AB6E-E54080A8CDF1}" type="presParOf" srcId="{BCBBD48E-A6A3-4FC5-87F9-AF9C9480BE8B}" destId="{AEAF2107-9E65-4166-A297-47AF15C73D21}" srcOrd="1" destOrd="0" presId="urn:microsoft.com/office/officeart/2008/layout/SquareAccentList"/>
    <dgm:cxn modelId="{FE3CEBB5-4CA7-4EBF-A838-DE0C2DBF3E5A}" type="presParOf" srcId="{C4858E9D-DB54-4DAF-9F59-26F96A29E620}" destId="{6CC22778-6408-416C-8BBC-DCF8F9A80190}" srcOrd="1" destOrd="0" presId="urn:microsoft.com/office/officeart/2008/layout/SquareAccentList"/>
    <dgm:cxn modelId="{476C6976-7093-46DB-AD4F-712330E0C98E}" type="presParOf" srcId="{6CC22778-6408-416C-8BBC-DCF8F9A80190}" destId="{183B0836-4422-4F62-9805-F3F9B0A8C756}" srcOrd="0" destOrd="0" presId="urn:microsoft.com/office/officeart/2008/layout/SquareAccentList"/>
    <dgm:cxn modelId="{107082E0-68F0-4A2F-8AC0-4CCB5641A19B}" type="presParOf" srcId="{6CC22778-6408-416C-8BBC-DCF8F9A80190}" destId="{C8BEF1F8-38AE-4321-90A4-BE840661C287}" srcOrd="1" destOrd="0" presId="urn:microsoft.com/office/officeart/2008/layout/SquareAccentList"/>
    <dgm:cxn modelId="{53C8B033-5A93-4DB9-A90F-947A2D10350F}" type="presParOf" srcId="{C4858E9D-DB54-4DAF-9F59-26F96A29E620}" destId="{58F50827-65C6-47D0-8EC0-0C73C10A53DD}" srcOrd="2" destOrd="0" presId="urn:microsoft.com/office/officeart/2008/layout/SquareAccentList"/>
    <dgm:cxn modelId="{4A72E2E8-8934-457F-860E-DC9B52A47DE6}" type="presParOf" srcId="{58F50827-65C6-47D0-8EC0-0C73C10A53DD}" destId="{D5F27FE0-FECB-4CC6-863A-54E6FF159D2F}" srcOrd="0" destOrd="0" presId="urn:microsoft.com/office/officeart/2008/layout/SquareAccentList"/>
    <dgm:cxn modelId="{138E9CDA-995D-44E3-8B68-CA98F688CC57}" type="presParOf" srcId="{58F50827-65C6-47D0-8EC0-0C73C10A53DD}" destId="{032172AE-4D08-4BC9-93E6-DC321CD68DB4}" srcOrd="1" destOrd="0" presId="urn:microsoft.com/office/officeart/2008/layout/SquareAccentList"/>
    <dgm:cxn modelId="{629EAF92-AF6B-4B44-9361-B999DF1244FB}" type="presParOf" srcId="{C4858E9D-DB54-4DAF-9F59-26F96A29E620}" destId="{94540020-F444-47D8-8FDE-ACAC5FED19CD}" srcOrd="3" destOrd="0" presId="urn:microsoft.com/office/officeart/2008/layout/SquareAccentList"/>
    <dgm:cxn modelId="{FF02BFD4-5DFF-4481-AB2F-E6D564F51421}" type="presParOf" srcId="{94540020-F444-47D8-8FDE-ACAC5FED19CD}" destId="{4FF47E62-8136-46EF-ABF7-3F62ED4C0E45}" srcOrd="0" destOrd="0" presId="urn:microsoft.com/office/officeart/2008/layout/SquareAccentList"/>
    <dgm:cxn modelId="{340EAC27-7E21-42A8-A7F6-60D6A4B9B2A1}" type="presParOf" srcId="{94540020-F444-47D8-8FDE-ACAC5FED19CD}" destId="{72BBDE64-7A75-464B-8A5E-DA442ACD780D}" srcOrd="1" destOrd="0" presId="urn:microsoft.com/office/officeart/2008/layout/SquareAccentList"/>
    <dgm:cxn modelId="{C23B4BE4-F62A-46A8-8B12-F26CD344AEAD}" type="presParOf" srcId="{C4858E9D-DB54-4DAF-9F59-26F96A29E620}" destId="{E8AA6376-890A-49CA-A91E-13931F37D4D8}" srcOrd="4" destOrd="0" presId="urn:microsoft.com/office/officeart/2008/layout/SquareAccentList"/>
    <dgm:cxn modelId="{50F19930-DCE5-4F00-B6BE-27812EF319E2}" type="presParOf" srcId="{E8AA6376-890A-49CA-A91E-13931F37D4D8}" destId="{F2FE9141-96C1-4387-8D52-D405B4BFC04A}" srcOrd="0" destOrd="0" presId="urn:microsoft.com/office/officeart/2008/layout/SquareAccentList"/>
    <dgm:cxn modelId="{C2174236-7F9F-49B4-A64C-95EC9D229CBC}" type="presParOf" srcId="{E8AA6376-890A-49CA-A91E-13931F37D4D8}" destId="{DC54A696-C521-47EB-82A0-0E35EC91E9E4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A0D99C-537A-4340-BEF6-AF77DF0C921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6D010E-E598-455C-96FC-AB8BD6E70213}">
      <dgm:prSet phldrT="[Текст]" custT="1"/>
      <dgm:spPr/>
      <dgm:t>
        <a:bodyPr/>
        <a:lstStyle/>
        <a:p>
          <a:r>
            <a:rPr lang="ru-RU" sz="36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Особенности физического развития детей с ОВЗ,</a:t>
          </a:r>
          <a:r>
            <a:rPr lang="ru-RU" sz="36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которые влияют на организацию процесса физического воспитания в условиях ДОО</a:t>
          </a:r>
          <a:r>
            <a:rPr lang="ru-RU" sz="36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sz="3600" dirty="0"/>
        </a:p>
      </dgm:t>
    </dgm:pt>
    <dgm:pt modelId="{E877CCA3-81F6-45F2-8FE3-8A7A75A03FD6}" type="parTrans" cxnId="{BF02353A-B41F-4D70-9F4D-CBE097BCBA2F}">
      <dgm:prSet/>
      <dgm:spPr/>
      <dgm:t>
        <a:bodyPr/>
        <a:lstStyle/>
        <a:p>
          <a:endParaRPr lang="ru-RU" sz="2000"/>
        </a:p>
      </dgm:t>
    </dgm:pt>
    <dgm:pt modelId="{7D45F055-1687-4BA8-AD29-762C851D730A}" type="sibTrans" cxnId="{BF02353A-B41F-4D70-9F4D-CBE097BCBA2F}">
      <dgm:prSet/>
      <dgm:spPr/>
      <dgm:t>
        <a:bodyPr/>
        <a:lstStyle/>
        <a:p>
          <a:endParaRPr lang="ru-RU" sz="2000"/>
        </a:p>
      </dgm:t>
    </dgm:pt>
    <dgm:pt modelId="{BD8EF85A-B458-4018-A67D-9C0D0CDC6822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быстрая утомляемость;</a:t>
          </a:r>
          <a:endParaRPr lang="ru-RU" sz="2400" dirty="0"/>
        </a:p>
      </dgm:t>
    </dgm:pt>
    <dgm:pt modelId="{5C53492C-1015-4C7B-87EC-37A239E66F68}" type="parTrans" cxnId="{C0B89E4E-DE3B-45E6-B0D3-13E28E81589D}">
      <dgm:prSet/>
      <dgm:spPr/>
      <dgm:t>
        <a:bodyPr/>
        <a:lstStyle/>
        <a:p>
          <a:endParaRPr lang="ru-RU" sz="2000"/>
        </a:p>
      </dgm:t>
    </dgm:pt>
    <dgm:pt modelId="{70E6A3A1-7E46-4155-A5C3-C3732A60640F}" type="sibTrans" cxnId="{C0B89E4E-DE3B-45E6-B0D3-13E28E81589D}">
      <dgm:prSet/>
      <dgm:spPr/>
      <dgm:t>
        <a:bodyPr/>
        <a:lstStyle/>
        <a:p>
          <a:endParaRPr lang="ru-RU" sz="2000"/>
        </a:p>
      </dgm:t>
    </dgm:pt>
    <dgm:pt modelId="{E35EE524-50A9-4277-9606-35974F8F77C4}">
      <dgm:prSet phldrT="[Текст]" custT="1"/>
      <dgm:spPr/>
      <dgm:t>
        <a:bodyPr/>
        <a:lstStyle/>
        <a:p>
          <a:endParaRPr lang="ru-RU" sz="2400" dirty="0"/>
        </a:p>
      </dgm:t>
    </dgm:pt>
    <dgm:pt modelId="{97D8F624-A3AC-46F3-808B-8746022D87CC}" type="parTrans" cxnId="{0DF5A6B6-CC52-4049-ABA6-99A8B5B5E1F4}">
      <dgm:prSet/>
      <dgm:spPr/>
      <dgm:t>
        <a:bodyPr/>
        <a:lstStyle/>
        <a:p>
          <a:endParaRPr lang="ru-RU" sz="2000"/>
        </a:p>
      </dgm:t>
    </dgm:pt>
    <dgm:pt modelId="{F2F91926-1523-47F8-8061-E268B62855A8}" type="sibTrans" cxnId="{0DF5A6B6-CC52-4049-ABA6-99A8B5B5E1F4}">
      <dgm:prSet/>
      <dgm:spPr/>
      <dgm:t>
        <a:bodyPr/>
        <a:lstStyle/>
        <a:p>
          <a:endParaRPr lang="ru-RU" sz="2000"/>
        </a:p>
      </dgm:t>
    </dgm:pt>
    <dgm:pt modelId="{4656786E-E6CA-46D4-B074-C7AAF5982926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нарушение общей и мелкой моторики;</a:t>
          </a:r>
          <a:endParaRPr lang="ru-RU" sz="2400" dirty="0"/>
        </a:p>
      </dgm:t>
    </dgm:pt>
    <dgm:pt modelId="{358CB144-D7DC-412C-A90A-A658397BD0EC}" type="parTrans" cxnId="{8DC9EE0A-15D7-46B4-A035-FB9E5F560FB5}">
      <dgm:prSet/>
      <dgm:spPr/>
      <dgm:t>
        <a:bodyPr/>
        <a:lstStyle/>
        <a:p>
          <a:endParaRPr lang="ru-RU" sz="2000"/>
        </a:p>
      </dgm:t>
    </dgm:pt>
    <dgm:pt modelId="{9B3AC87C-BDF5-4456-9228-7F797F85E1ED}" type="sibTrans" cxnId="{8DC9EE0A-15D7-46B4-A035-FB9E5F560FB5}">
      <dgm:prSet/>
      <dgm:spPr/>
      <dgm:t>
        <a:bodyPr/>
        <a:lstStyle/>
        <a:p>
          <a:endParaRPr lang="ru-RU" sz="2000"/>
        </a:p>
      </dgm:t>
    </dgm:pt>
    <dgm:pt modelId="{413F42E4-1880-4999-9A2D-F23E69DFA779}">
      <dgm:prSet custT="1"/>
      <dgm:spPr/>
      <dgm:t>
        <a:bodyPr/>
        <a:lstStyle/>
        <a:p>
          <a:r>
            <a: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нарушение осанки;</a:t>
          </a:r>
          <a:endParaRPr lang="ru-RU" sz="2400" dirty="0"/>
        </a:p>
      </dgm:t>
    </dgm:pt>
    <dgm:pt modelId="{62DEF764-709E-4B07-AB9A-D9CB1C937DFF}" type="parTrans" cxnId="{C334E223-C1B4-429B-9667-A9F680E85B30}">
      <dgm:prSet/>
      <dgm:spPr/>
      <dgm:t>
        <a:bodyPr/>
        <a:lstStyle/>
        <a:p>
          <a:endParaRPr lang="ru-RU" sz="2000"/>
        </a:p>
      </dgm:t>
    </dgm:pt>
    <dgm:pt modelId="{2E3DB703-A4A1-4117-BE64-A81A52544E91}" type="sibTrans" cxnId="{C334E223-C1B4-429B-9667-A9F680E85B30}">
      <dgm:prSet/>
      <dgm:spPr/>
      <dgm:t>
        <a:bodyPr/>
        <a:lstStyle/>
        <a:p>
          <a:endParaRPr lang="ru-RU" sz="2000"/>
        </a:p>
      </dgm:t>
    </dgm:pt>
    <dgm:pt modelId="{AC6A6C46-B7F9-42C0-8146-ABA8C7C6B6EE}">
      <dgm:prSet custT="1"/>
      <dgm:spPr/>
      <dgm:t>
        <a:bodyPr/>
        <a:lstStyle/>
        <a:p>
          <a:r>
            <a: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нарушения мышечного тонуса;</a:t>
          </a:r>
          <a:endParaRPr lang="ru-RU" sz="2400" dirty="0"/>
        </a:p>
      </dgm:t>
    </dgm:pt>
    <dgm:pt modelId="{C8D31566-3760-4804-9F5E-7B89445B6931}" type="parTrans" cxnId="{6DC7164C-2E6E-4AE9-98CA-CB001478F92F}">
      <dgm:prSet/>
      <dgm:spPr/>
      <dgm:t>
        <a:bodyPr/>
        <a:lstStyle/>
        <a:p>
          <a:endParaRPr lang="ru-RU" sz="2000"/>
        </a:p>
      </dgm:t>
    </dgm:pt>
    <dgm:pt modelId="{DEF59498-9B53-4CD2-BCEF-8A751CE23210}" type="sibTrans" cxnId="{6DC7164C-2E6E-4AE9-98CA-CB001478F92F}">
      <dgm:prSet/>
      <dgm:spPr/>
      <dgm:t>
        <a:bodyPr/>
        <a:lstStyle/>
        <a:p>
          <a:endParaRPr lang="ru-RU" sz="2000"/>
        </a:p>
      </dgm:t>
    </dgm:pt>
    <dgm:pt modelId="{41A2EEC6-D96C-4D64-9EF4-A0E7104FCAB9}">
      <dgm:prSet custT="1"/>
      <dgm:spPr/>
      <dgm:t>
        <a:bodyPr/>
        <a:lstStyle/>
        <a:p>
          <a:r>
            <a: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нарушение ориентировки в пространстве;</a:t>
          </a:r>
          <a:endParaRPr lang="ru-RU" sz="2400" dirty="0"/>
        </a:p>
      </dgm:t>
    </dgm:pt>
    <dgm:pt modelId="{11C0AAA1-2438-4CF8-957D-146CF5485E65}" type="parTrans" cxnId="{86219BE9-AFA5-4FF5-ACEE-776E0B517B72}">
      <dgm:prSet/>
      <dgm:spPr/>
      <dgm:t>
        <a:bodyPr/>
        <a:lstStyle/>
        <a:p>
          <a:endParaRPr lang="ru-RU" sz="2000"/>
        </a:p>
      </dgm:t>
    </dgm:pt>
    <dgm:pt modelId="{063FC5A6-7860-4E39-96D8-9159BBDE82F0}" type="sibTrans" cxnId="{86219BE9-AFA5-4FF5-ACEE-776E0B517B72}">
      <dgm:prSet/>
      <dgm:spPr/>
      <dgm:t>
        <a:bodyPr/>
        <a:lstStyle/>
        <a:p>
          <a:endParaRPr lang="ru-RU" sz="2000"/>
        </a:p>
      </dgm:t>
    </dgm:pt>
    <dgm:pt modelId="{F01B08A5-25D0-41D3-AA2F-7C44742CEF06}">
      <dgm:prSet custT="1"/>
      <dgm:spPr/>
      <dgm:t>
        <a:bodyPr/>
        <a:lstStyle/>
        <a:p>
          <a:r>
            <a: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двигательная расторможенность;</a:t>
          </a:r>
          <a:endParaRPr lang="ru-RU" sz="2400" dirty="0"/>
        </a:p>
      </dgm:t>
    </dgm:pt>
    <dgm:pt modelId="{9117CA4E-11C4-490D-A4CB-7E42A6285DB5}" type="parTrans" cxnId="{30D2413C-3389-4EB9-B639-5AF4CE8E590B}">
      <dgm:prSet/>
      <dgm:spPr/>
      <dgm:t>
        <a:bodyPr/>
        <a:lstStyle/>
        <a:p>
          <a:endParaRPr lang="ru-RU" sz="2000"/>
        </a:p>
      </dgm:t>
    </dgm:pt>
    <dgm:pt modelId="{3F2FE9D6-FB38-4642-812D-A04ABBB60A97}" type="sibTrans" cxnId="{30D2413C-3389-4EB9-B639-5AF4CE8E590B}">
      <dgm:prSet/>
      <dgm:spPr/>
      <dgm:t>
        <a:bodyPr/>
        <a:lstStyle/>
        <a:p>
          <a:endParaRPr lang="ru-RU" sz="2000"/>
        </a:p>
      </dgm:t>
    </dgm:pt>
    <dgm:pt modelId="{53470788-D6F4-49AF-B533-5C9FA3AEBE84}">
      <dgm:prSet custT="1"/>
      <dgm:spPr/>
      <dgm:t>
        <a:bodyPr/>
        <a:lstStyle/>
        <a:p>
          <a:r>
            <a: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ограничение объема произвольных движений;</a:t>
          </a:r>
          <a:endParaRPr lang="ru-RU" sz="2400" dirty="0"/>
        </a:p>
      </dgm:t>
    </dgm:pt>
    <dgm:pt modelId="{EA935591-EB70-46F1-8746-D48D4E1DCE73}" type="parTrans" cxnId="{BFC16376-2AF5-4D25-942C-0E581D69A446}">
      <dgm:prSet/>
      <dgm:spPr/>
      <dgm:t>
        <a:bodyPr/>
        <a:lstStyle/>
        <a:p>
          <a:endParaRPr lang="ru-RU" sz="2000"/>
        </a:p>
      </dgm:t>
    </dgm:pt>
    <dgm:pt modelId="{F71F404B-8472-4EFF-A7FF-CA4F281EF79F}" type="sibTrans" cxnId="{BFC16376-2AF5-4D25-942C-0E581D69A446}">
      <dgm:prSet/>
      <dgm:spPr/>
      <dgm:t>
        <a:bodyPr/>
        <a:lstStyle/>
        <a:p>
          <a:endParaRPr lang="ru-RU" sz="2000"/>
        </a:p>
      </dgm:t>
    </dgm:pt>
    <dgm:pt modelId="{19BAAD85-AA9A-415D-A3A9-6D01CCD5F4CA}">
      <dgm:prSet custT="1"/>
      <dgm:spPr/>
      <dgm:t>
        <a:bodyPr/>
        <a:lstStyle/>
        <a:p>
          <a:r>
            <a: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нарушение равновесия и зрительно-двигательной координации;</a:t>
          </a:r>
          <a:endParaRPr lang="ru-RU" sz="2400" dirty="0"/>
        </a:p>
      </dgm:t>
    </dgm:pt>
    <dgm:pt modelId="{3A71CB34-E37E-47F8-8C26-34AA203A5B1F}" type="parTrans" cxnId="{621D9892-A3BF-466E-9ED5-D55858D92148}">
      <dgm:prSet/>
      <dgm:spPr/>
      <dgm:t>
        <a:bodyPr/>
        <a:lstStyle/>
        <a:p>
          <a:endParaRPr lang="ru-RU" sz="2000"/>
        </a:p>
      </dgm:t>
    </dgm:pt>
    <dgm:pt modelId="{9D7B5EE3-5D3C-4043-A214-7824DF475369}" type="sibTrans" cxnId="{621D9892-A3BF-466E-9ED5-D55858D92148}">
      <dgm:prSet/>
      <dgm:spPr/>
      <dgm:t>
        <a:bodyPr/>
        <a:lstStyle/>
        <a:p>
          <a:endParaRPr lang="ru-RU" sz="2000"/>
        </a:p>
      </dgm:t>
    </dgm:pt>
    <dgm:pt modelId="{E47BBE91-AEED-4A4D-A841-97422ED5C07F}">
      <dgm:prSet custT="1"/>
      <dgm:spPr/>
      <dgm:t>
        <a:bodyPr/>
        <a:lstStyle/>
        <a:p>
          <a:r>
            <a: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низкие уровень развития физических качеств.</a:t>
          </a:r>
          <a:endParaRPr lang="ru-RU" sz="2400" dirty="0"/>
        </a:p>
      </dgm:t>
    </dgm:pt>
    <dgm:pt modelId="{ACBF5693-A91D-443E-9E83-19F7D2DF1DD1}" type="parTrans" cxnId="{5B8000B1-8557-4DDF-9E10-2C9D5B300F8A}">
      <dgm:prSet/>
      <dgm:spPr/>
      <dgm:t>
        <a:bodyPr/>
        <a:lstStyle/>
        <a:p>
          <a:endParaRPr lang="ru-RU" sz="2000"/>
        </a:p>
      </dgm:t>
    </dgm:pt>
    <dgm:pt modelId="{6DF2C9A3-03E5-4AE7-9C90-09FCD5F098A7}" type="sibTrans" cxnId="{5B8000B1-8557-4DDF-9E10-2C9D5B300F8A}">
      <dgm:prSet/>
      <dgm:spPr/>
      <dgm:t>
        <a:bodyPr/>
        <a:lstStyle/>
        <a:p>
          <a:endParaRPr lang="ru-RU" sz="2000"/>
        </a:p>
      </dgm:t>
    </dgm:pt>
    <dgm:pt modelId="{9000081A-86A3-4CE3-A2B0-5A7AE240E598}" type="pres">
      <dgm:prSet presAssocID="{94A0D99C-537A-4340-BEF6-AF77DF0C92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6821BC-9F0E-4484-B602-D39FC8310B04}" type="pres">
      <dgm:prSet presAssocID="{486D010E-E598-455C-96FC-AB8BD6E7021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A48755-57AB-495D-9DFF-E51CBEAA5D4C}" type="pres">
      <dgm:prSet presAssocID="{486D010E-E598-455C-96FC-AB8BD6E7021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712316-358D-4CA2-A926-956B7D4F6A1C}" type="presOf" srcId="{AC6A6C46-B7F9-42C0-8146-ABA8C7C6B6EE}" destId="{C4A48755-57AB-495D-9DFF-E51CBEAA5D4C}" srcOrd="0" destOrd="3" presId="urn:microsoft.com/office/officeart/2005/8/layout/vList2"/>
    <dgm:cxn modelId="{59FCE018-E0A7-44F2-ABED-410B9932FD8B}" type="presOf" srcId="{486D010E-E598-455C-96FC-AB8BD6E70213}" destId="{836821BC-9F0E-4484-B602-D39FC8310B04}" srcOrd="0" destOrd="0" presId="urn:microsoft.com/office/officeart/2005/8/layout/vList2"/>
    <dgm:cxn modelId="{5B8000B1-8557-4DDF-9E10-2C9D5B300F8A}" srcId="{486D010E-E598-455C-96FC-AB8BD6E70213}" destId="{E47BBE91-AEED-4A4D-A841-97422ED5C07F}" srcOrd="8" destOrd="0" parTransId="{ACBF5693-A91D-443E-9E83-19F7D2DF1DD1}" sibTransId="{6DF2C9A3-03E5-4AE7-9C90-09FCD5F098A7}"/>
    <dgm:cxn modelId="{1897E25D-ED8F-40C8-84D1-A19EF7D248B6}" type="presOf" srcId="{E47BBE91-AEED-4A4D-A841-97422ED5C07F}" destId="{C4A48755-57AB-495D-9DFF-E51CBEAA5D4C}" srcOrd="0" destOrd="8" presId="urn:microsoft.com/office/officeart/2005/8/layout/vList2"/>
    <dgm:cxn modelId="{93B1DC10-2B6A-41A7-9BA2-1C5FDADBFB38}" type="presOf" srcId="{4656786E-E6CA-46D4-B074-C7AAF5982926}" destId="{C4A48755-57AB-495D-9DFF-E51CBEAA5D4C}" srcOrd="0" destOrd="1" presId="urn:microsoft.com/office/officeart/2005/8/layout/vList2"/>
    <dgm:cxn modelId="{820FB313-2AD5-4C17-B858-1EFB72D78411}" type="presOf" srcId="{41A2EEC6-D96C-4D64-9EF4-A0E7104FCAB9}" destId="{C4A48755-57AB-495D-9DFF-E51CBEAA5D4C}" srcOrd="0" destOrd="4" presId="urn:microsoft.com/office/officeart/2005/8/layout/vList2"/>
    <dgm:cxn modelId="{86219BE9-AFA5-4FF5-ACEE-776E0B517B72}" srcId="{486D010E-E598-455C-96FC-AB8BD6E70213}" destId="{41A2EEC6-D96C-4D64-9EF4-A0E7104FCAB9}" srcOrd="4" destOrd="0" parTransId="{11C0AAA1-2438-4CF8-957D-146CF5485E65}" sibTransId="{063FC5A6-7860-4E39-96D8-9159BBDE82F0}"/>
    <dgm:cxn modelId="{AB8DFDAB-410A-4584-9AB1-EB4D45FD1AB8}" type="presOf" srcId="{413F42E4-1880-4999-9A2D-F23E69DFA779}" destId="{C4A48755-57AB-495D-9DFF-E51CBEAA5D4C}" srcOrd="0" destOrd="2" presId="urn:microsoft.com/office/officeart/2005/8/layout/vList2"/>
    <dgm:cxn modelId="{31392F42-300F-4D25-A866-737E7511875B}" type="presOf" srcId="{53470788-D6F4-49AF-B533-5C9FA3AEBE84}" destId="{C4A48755-57AB-495D-9DFF-E51CBEAA5D4C}" srcOrd="0" destOrd="6" presId="urn:microsoft.com/office/officeart/2005/8/layout/vList2"/>
    <dgm:cxn modelId="{2BAD403D-5AE9-4781-9E12-9F3A2BC9A10C}" type="presOf" srcId="{BD8EF85A-B458-4018-A67D-9C0D0CDC6822}" destId="{C4A48755-57AB-495D-9DFF-E51CBEAA5D4C}" srcOrd="0" destOrd="0" presId="urn:microsoft.com/office/officeart/2005/8/layout/vList2"/>
    <dgm:cxn modelId="{BF02353A-B41F-4D70-9F4D-CBE097BCBA2F}" srcId="{94A0D99C-537A-4340-BEF6-AF77DF0C9213}" destId="{486D010E-E598-455C-96FC-AB8BD6E70213}" srcOrd="0" destOrd="0" parTransId="{E877CCA3-81F6-45F2-8FE3-8A7A75A03FD6}" sibTransId="{7D45F055-1687-4BA8-AD29-762C851D730A}"/>
    <dgm:cxn modelId="{BFC16376-2AF5-4D25-942C-0E581D69A446}" srcId="{486D010E-E598-455C-96FC-AB8BD6E70213}" destId="{53470788-D6F4-49AF-B533-5C9FA3AEBE84}" srcOrd="6" destOrd="0" parTransId="{EA935591-EB70-46F1-8746-D48D4E1DCE73}" sibTransId="{F71F404B-8472-4EFF-A7FF-CA4F281EF79F}"/>
    <dgm:cxn modelId="{8DC9EE0A-15D7-46B4-A035-FB9E5F560FB5}" srcId="{486D010E-E598-455C-96FC-AB8BD6E70213}" destId="{4656786E-E6CA-46D4-B074-C7AAF5982926}" srcOrd="1" destOrd="0" parTransId="{358CB144-D7DC-412C-A90A-A658397BD0EC}" sibTransId="{9B3AC87C-BDF5-4456-9228-7F797F85E1ED}"/>
    <dgm:cxn modelId="{BF46D8F8-9948-4603-95F0-6B8C877B001C}" type="presOf" srcId="{94A0D99C-537A-4340-BEF6-AF77DF0C9213}" destId="{9000081A-86A3-4CE3-A2B0-5A7AE240E598}" srcOrd="0" destOrd="0" presId="urn:microsoft.com/office/officeart/2005/8/layout/vList2"/>
    <dgm:cxn modelId="{621D9892-A3BF-466E-9ED5-D55858D92148}" srcId="{486D010E-E598-455C-96FC-AB8BD6E70213}" destId="{19BAAD85-AA9A-415D-A3A9-6D01CCD5F4CA}" srcOrd="7" destOrd="0" parTransId="{3A71CB34-E37E-47F8-8C26-34AA203A5B1F}" sibTransId="{9D7B5EE3-5D3C-4043-A214-7824DF475369}"/>
    <dgm:cxn modelId="{ABB5E33B-8D6E-4087-8121-17AF95D9C21F}" type="presOf" srcId="{19BAAD85-AA9A-415D-A3A9-6D01CCD5F4CA}" destId="{C4A48755-57AB-495D-9DFF-E51CBEAA5D4C}" srcOrd="0" destOrd="7" presId="urn:microsoft.com/office/officeart/2005/8/layout/vList2"/>
    <dgm:cxn modelId="{C0B89E4E-DE3B-45E6-B0D3-13E28E81589D}" srcId="{486D010E-E598-455C-96FC-AB8BD6E70213}" destId="{BD8EF85A-B458-4018-A67D-9C0D0CDC6822}" srcOrd="0" destOrd="0" parTransId="{5C53492C-1015-4C7B-87EC-37A239E66F68}" sibTransId="{70E6A3A1-7E46-4155-A5C3-C3732A60640F}"/>
    <dgm:cxn modelId="{C334E223-C1B4-429B-9667-A9F680E85B30}" srcId="{486D010E-E598-455C-96FC-AB8BD6E70213}" destId="{413F42E4-1880-4999-9A2D-F23E69DFA779}" srcOrd="2" destOrd="0" parTransId="{62DEF764-709E-4B07-AB9A-D9CB1C937DFF}" sibTransId="{2E3DB703-A4A1-4117-BE64-A81A52544E91}"/>
    <dgm:cxn modelId="{71A8D737-9F28-43B4-8F48-E185956BC070}" type="presOf" srcId="{E35EE524-50A9-4277-9606-35974F8F77C4}" destId="{C4A48755-57AB-495D-9DFF-E51CBEAA5D4C}" srcOrd="0" destOrd="9" presId="urn:microsoft.com/office/officeart/2005/8/layout/vList2"/>
    <dgm:cxn modelId="{0DF5A6B6-CC52-4049-ABA6-99A8B5B5E1F4}" srcId="{486D010E-E598-455C-96FC-AB8BD6E70213}" destId="{E35EE524-50A9-4277-9606-35974F8F77C4}" srcOrd="9" destOrd="0" parTransId="{97D8F624-A3AC-46F3-808B-8746022D87CC}" sibTransId="{F2F91926-1523-47F8-8061-E268B62855A8}"/>
    <dgm:cxn modelId="{A3DF8D01-F0B5-4E7A-8B18-479C42255199}" type="presOf" srcId="{F01B08A5-25D0-41D3-AA2F-7C44742CEF06}" destId="{C4A48755-57AB-495D-9DFF-E51CBEAA5D4C}" srcOrd="0" destOrd="5" presId="urn:microsoft.com/office/officeart/2005/8/layout/vList2"/>
    <dgm:cxn modelId="{30D2413C-3389-4EB9-B639-5AF4CE8E590B}" srcId="{486D010E-E598-455C-96FC-AB8BD6E70213}" destId="{F01B08A5-25D0-41D3-AA2F-7C44742CEF06}" srcOrd="5" destOrd="0" parTransId="{9117CA4E-11C4-490D-A4CB-7E42A6285DB5}" sibTransId="{3F2FE9D6-FB38-4642-812D-A04ABBB60A97}"/>
    <dgm:cxn modelId="{6DC7164C-2E6E-4AE9-98CA-CB001478F92F}" srcId="{486D010E-E598-455C-96FC-AB8BD6E70213}" destId="{AC6A6C46-B7F9-42C0-8146-ABA8C7C6B6EE}" srcOrd="3" destOrd="0" parTransId="{C8D31566-3760-4804-9F5E-7B89445B6931}" sibTransId="{DEF59498-9B53-4CD2-BCEF-8A751CE23210}"/>
    <dgm:cxn modelId="{D243885E-B3BF-44CE-8C14-DAC861304343}" type="presParOf" srcId="{9000081A-86A3-4CE3-A2B0-5A7AE240E598}" destId="{836821BC-9F0E-4484-B602-D39FC8310B04}" srcOrd="0" destOrd="0" presId="urn:microsoft.com/office/officeart/2005/8/layout/vList2"/>
    <dgm:cxn modelId="{6F3E36B1-D0FA-404F-8C6E-9803AFA91928}" type="presParOf" srcId="{9000081A-86A3-4CE3-A2B0-5A7AE240E598}" destId="{C4A48755-57AB-495D-9DFF-E51CBEAA5D4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E1CE-E01F-49A1-8A76-AAE390F2ABC9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B8CF-676D-441C-A29C-29F0614B1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483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E1CE-E01F-49A1-8A76-AAE390F2ABC9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B8CF-676D-441C-A29C-29F0614B1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233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E1CE-E01F-49A1-8A76-AAE390F2ABC9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B8CF-676D-441C-A29C-29F0614B1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02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E1CE-E01F-49A1-8A76-AAE390F2ABC9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B8CF-676D-441C-A29C-29F0614B1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41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E1CE-E01F-49A1-8A76-AAE390F2ABC9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B8CF-676D-441C-A29C-29F0614B1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613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E1CE-E01F-49A1-8A76-AAE390F2ABC9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B8CF-676D-441C-A29C-29F0614B1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707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E1CE-E01F-49A1-8A76-AAE390F2ABC9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B8CF-676D-441C-A29C-29F0614B1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103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E1CE-E01F-49A1-8A76-AAE390F2ABC9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B8CF-676D-441C-A29C-29F0614B1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860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E1CE-E01F-49A1-8A76-AAE390F2ABC9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B8CF-676D-441C-A29C-29F0614B1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86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E1CE-E01F-49A1-8A76-AAE390F2ABC9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B8CF-676D-441C-A29C-29F0614B1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145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E1CE-E01F-49A1-8A76-AAE390F2ABC9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B8CF-676D-441C-A29C-29F0614B1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272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000"/>
            <a:lum/>
          </a:blip>
          <a:srcRect/>
          <a:stretch>
            <a:fillRect l="2000" t="-11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7E1CE-E01F-49A1-8A76-AAE390F2ABC9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FB8CF-676D-441C-A29C-29F0614B1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19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47272" y="240001"/>
            <a:ext cx="9144000" cy="1655762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endParaRPr lang="ru-RU" sz="2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178 Краснооктябрьского района Волгограда»</a:t>
            </a:r>
            <a:endParaRPr lang="ru-RU" sz="2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47636" y="1895763"/>
            <a:ext cx="7943272" cy="287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«Дети с ограниченными возможностями здоровья: проблемы физического развития и воспитания дошкольников»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38982" y="5723081"/>
            <a:ext cx="6096000" cy="9284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Иванова Елена Викторовна, старший воспитатель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Сафонова Светлана Владимировна, воспитатель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061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808">
        <p15:prstTrans prst="pageCurlDouble"/>
      </p:transition>
    </mc:Choice>
    <mc:Fallback xmlns="">
      <p:transition spd="slow" advTm="780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4"/>
          <p:cNvSpPr txBox="1">
            <a:spLocks/>
          </p:cNvSpPr>
          <p:nvPr/>
        </p:nvSpPr>
        <p:spPr>
          <a:xfrm>
            <a:off x="175491" y="172316"/>
            <a:ext cx="11748654" cy="6440920"/>
          </a:xfrm>
          <a:prstGeom prst="rect">
            <a:avLst/>
          </a:prstGeom>
          <a:blipFill dpi="0" rotWithShape="1">
            <a:blip r:embed="rId2">
              <a:alphaModFix amt="16000"/>
            </a:blip>
            <a:srcRect/>
            <a:stretch>
              <a:fillRect l="2000" b="-27000"/>
            </a:stretch>
          </a:blip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 возможности здоровья (ОВЗ)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нарушения физического и (или) психического развития. К ним относятся нарушения зрения, речи, опорно-двигательного аппарата, задержка психического развития (ЗПР), нарушения интеллектуального развития, расстройство поведения и общения, в том числе РАС и СДВГ, комплексные нарушения развития. Дети с ОВЗ — это дети, у которых вследствие врожденной недостаточности или приобретенного органического поражения сенсорных органов, опорно-двигательного аппарата или центральной нервной системы имеются отклонения от нормативного развития.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dirty="0" smtClean="0"/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детей с ОВЗ: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 нарушениями слуха (глухие, слабослышащие и позднооглохшие),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 нарушениями зрения (слепые, слабовидящие, 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амблиопией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косоглазием),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 нарушением опорно-двигательного аппарата (НОДА),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 задержкой психического развития (ЗПР),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 тяжелыми нарушениями речи (ТНР),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 расстройствами аутистического спектра (РАС),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 умственной отсталостью (интеллектуальными нарушениями) (УО);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 тяжелыми множественными нарушениями развития (ТМНР).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9509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6245">
        <p15:prstTrans prst="pageCurlDouble"/>
      </p:transition>
    </mc:Choice>
    <mc:Fallback xmlns="">
      <p:transition spd="slow" advTm="3624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730563613"/>
              </p:ext>
            </p:extLst>
          </p:nvPr>
        </p:nvGraphicFramePr>
        <p:xfrm>
          <a:off x="879764" y="249383"/>
          <a:ext cx="9086274" cy="6054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6158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625">
        <p15:prstTrans prst="pageCurlDouble"/>
      </p:transition>
    </mc:Choice>
    <mc:Fallback xmlns="">
      <p:transition spd="slow" advTm="1262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54437856"/>
              </p:ext>
            </p:extLst>
          </p:nvPr>
        </p:nvGraphicFramePr>
        <p:xfrm>
          <a:off x="1872672" y="629612"/>
          <a:ext cx="8128000" cy="5847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9123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1257">
        <p15:prstTrans prst="pageCurlDouble"/>
      </p:transition>
    </mc:Choice>
    <mc:Fallback xmlns="">
      <p:transition spd="slow" advTm="3125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509" y="737408"/>
            <a:ext cx="11499273" cy="5586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 физического воспитания детей с ограниченными возможностями здоровья актуальна на сегодняшний день, так как с каждым годом количество таких детей увеличивается, а физическое воспитание является неотъемлемой частью коррекционно-воспитательной работы с детьми с ОВЗ в ДОО. 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движений, моторики детей – это один из важнейших компонентов их физического развития. 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следует отметить, что формирование двигательных навыков у детей с ОВЗ является наиболее сложной задачей, и на пути ее решения педагогу приходится преодолевать много трудностей. Это обусловлено прежде всего тем, что каждая категория детей с отклонениями в развитии имеет специфические особенности физического развития и возможности к освоению основных движений.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86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1436">
        <p15:prstTrans prst="pageCurlDouble"/>
      </p:transition>
    </mc:Choice>
    <mc:Fallback xmlns="">
      <p:transition spd="slow" advTm="314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781" y="515791"/>
            <a:ext cx="11429999" cy="6011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детей с ОВЗ с задержкой психического развития, расстройствами аутистического спектра и тяжелыми множественными нарушениями развития, посещающими группы компенсирующей направленности МОУ детский сад № 178, наблюдается низкий уровень мотивации: они, как правило, не умеют самостоятельно организовать игру, быстро отвлекаются и утомляются. 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Такие дети с трудом сосредотачиваются на задании, быстро становятся вялыми или раздражительными, при неудачах отказываются от выполнения задания. У некоторых воспитанников в результате утомления возникает двигательное беспокойство: они начинают суетиться, усиленно жестикулировать. 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Многие дети отличаются повышенной впечатлительностью, обидчивостью, болезненно реагируют на тон голоса, на малейшие замечания. У них легко возникают реакции недовольства, упрямства и негативизма.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801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1626">
        <p15:prstTrans prst="pageCurlDouble"/>
      </p:transition>
    </mc:Choice>
    <mc:Fallback xmlns="">
      <p:transition spd="slow" advTm="216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054" y="377732"/>
            <a:ext cx="109728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ctr"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Физическое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и двигательные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способности детей с ЗПР</a:t>
            </a:r>
          </a:p>
          <a:p>
            <a:pPr indent="228600" algn="ctr">
              <a:spcAft>
                <a:spcPts val="0"/>
              </a:spcAft>
            </a:pP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сравнению со здоровыми детьми дошкольники 5-7 лет с ЗПР имеют отставание в развитии основных 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физических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качеств - мышечной силы, быстроты, выносливости, гибкости - на уровне 5-10%. Задержка моторного развития выражается в недостаточной координации предметных действий, слабой согласованности движений рук, ног, туловища, излишней мышечной напряженности при выполнении основных движений (бег, ходьба, прыжки, метания). </a:t>
            </a:r>
          </a:p>
          <a:p>
            <a:pPr indent="228600" algn="just"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r>
              <a:rPr lang="ru-RU" sz="200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детей с задержкой психического развития, не наблюдается тяжелых двигательных отставаний. Но все же присутствует отставание в физическом развитии, </a:t>
            </a:r>
            <a:r>
              <a:rPr lang="ru-RU" sz="200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несформированность</a:t>
            </a:r>
            <a:r>
              <a:rPr lang="ru-RU" sz="200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техники выполнения мелкой моторики рук, соответственно, у таких детей недостаточное формирование навыков самообслуживания. У таких детей нарушена концентрация внимания, избыточная, порой патологическая, активность, примитивная игровая деятельность.</a:t>
            </a:r>
          </a:p>
          <a:p>
            <a:pPr indent="228600" algn="just">
              <a:spcAft>
                <a:spcPts val="0"/>
              </a:spcAft>
            </a:pPr>
            <a:endParaRPr lang="ru-RU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Дети с ЗПР затрудняются в выполнении двигательных заданий на точность, выразительность, часто нарушают последовательность элементов действия, задерживаются (застревают) в одной позе, не чувствуют заданного ритма движений, не запоминают правил. Наибольшие трудности вызывают двигательные действия, выполняемые по словесной инструкции. Дети с ЗПР достаточно легко осваивают простые упражнения, не связанные со сложной координацией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520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1364">
        <p15:prstTrans prst="pageCurlDouble"/>
      </p:transition>
    </mc:Choice>
    <mc:Fallback xmlns="">
      <p:transition spd="slow" advTm="3136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207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508" y="218313"/>
            <a:ext cx="1162396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Дети с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расстройством аутистического спектра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особенности их развития</a:t>
            </a:r>
          </a:p>
          <a:p>
            <a:pPr algn="ctr">
              <a:spcAft>
                <a:spcPts val="0"/>
              </a:spcAft>
            </a:pP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отношении ребят с расстройством аутистического спектра нужно быть особенно аккуратными. Они имеют тенденцию привыкать к определённой среде и боятся любых вмешательств в размеренное русло их жизни. Их социализация может занимать много времени.</a:t>
            </a:r>
          </a:p>
          <a:p>
            <a:pPr indent="449580" algn="just">
              <a:spcAft>
                <a:spcPts val="0"/>
              </a:spcAft>
            </a:pP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Этим детям характерно отставание от сверстников по большинству параметров. У детей с РАС отмечаются моторную недостаточность и заторможенность, отсутствие или минимальное развитие силы, ловкости, выносливости и скорости реакции. У них может наблюдаться чрезмерная утомляемость и быстрая потеря концентрации внимания. </a:t>
            </a:r>
          </a:p>
          <a:p>
            <a:pPr indent="449580" algn="just">
              <a:spcAft>
                <a:spcPts val="0"/>
              </a:spcAft>
            </a:pP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Занятия необходимо выстраивать определённым образом, опираясь на индивидуальные особенности каждого отдельного ребёнка Важно сделать выбор в пользу общеукрепляющих упражнений, которые максимально отличались бы друг от друга и дарили новые эмоции. Следует уделять особое внимание развитию моторики.</a:t>
            </a:r>
          </a:p>
          <a:p>
            <a:pPr indent="449580" algn="just"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 учитывать то, что бывают воспитанники, у которых реакция на музыку отрицательная, они закрывают уши, мимика отражает резкий дискомфорт, ребенок может начать кричать, чтобы перекрыть громкость музыки (как правило такие реакции бывают если у ребенка есть расстройства аутистического спектра в сочетании с высокой слуховой чувствительностью). В таком случае использовать музыку во время образовательной деятельности недопустимо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7723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1642">
        <p15:prstTrans prst="pageCurlDouble"/>
      </p:transition>
    </mc:Choice>
    <mc:Fallback xmlns="">
      <p:transition spd="slow" advTm="316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1727" y="149184"/>
            <a:ext cx="11942617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Дети с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тяжелыми множественными нарушениями развития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особенности их развития</a:t>
            </a:r>
          </a:p>
          <a:p>
            <a:pPr algn="just">
              <a:spcAft>
                <a:spcPts val="0"/>
              </a:spcAft>
            </a:pP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детей с ТМНР ввиду поражения коры головного мозга отсутствуют полностью или слабо развиты когнитивные функции и способности. Они не проявляют интерес к познанию окружающего мира, не стремятся к знаниям и ведут себя крайне равнодушно. Причины могут быть разными: от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пренатальных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унаследованных до тяжёлых травм головного мозга, ушибов и сотрясений.</a:t>
            </a:r>
          </a:p>
          <a:p>
            <a:pPr indent="449580" algn="just">
              <a:spcAft>
                <a:spcPts val="0"/>
              </a:spcAft>
            </a:pP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r>
              <a:rPr lang="ru-RU" sz="200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детей с ТМНР недостаточная психологическая организация движений, особенно выражена недостаточность во второй сигнальной организации движений. Слово не несет смысловой нагрузки, не является регулятором двигательной деятельности. Так же, нарушена регуляция мышечного тонуса с повышением или понижением тонических рефлексов, приводящих к застаиванию в неудобной позе и невозможности удержать конечность в определенном положении, в бедности выразительных, пластических движений при перемещениях в пространстве.</a:t>
            </a:r>
          </a:p>
          <a:p>
            <a:pPr indent="228600" algn="just">
              <a:spcAft>
                <a:spcPts val="0"/>
              </a:spcAft>
            </a:pP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детей с ТМНР часто есть сопутствующие нарушения, которые инструктор по физической культуре должен обязательно учитывать в построении образовательной деятельности, особенно если это касается нарушений со стороны сердечно-сосудистой и дыхательной систем, а также физического развития и моторики. Так же встречаются воспитанники с парезами отдельных мышечных групп.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r>
              <a:rPr lang="ru-RU" sz="200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976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1423">
        <p15:prstTrans prst="pageCurlDouble"/>
      </p:transition>
    </mc:Choice>
    <mc:Fallback xmlns="">
      <p:transition spd="slow" advTm="314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573" y="0"/>
            <a:ext cx="6958853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080" y="0"/>
            <a:ext cx="69418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3099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164" y="436419"/>
            <a:ext cx="10938164" cy="618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учетом особенностей развития детей с ОВЗ работа по их физическому воспитанию и физическому развитию в ДОО должна быть направлена на: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ru-RU" sz="20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 функций формирующегося организма ребенка, 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и коррекцию основных движений,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разнообразных двигательных навыков, моторики и развитие зрительно-двигательной координации. 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 работа охватывает всю организацию жизни детей в дошкольном учреждении. В режим дня ребенка с ОВЗ в ДОО необходимо включать занятия по физическому воспитанию, спортивные праздники, игры и развлечения на воздухе, физкультминутки, различные виды гимнастик, отдельные закаливающие процедуры.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049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2312">
        <p15:prstTrans prst="pageCurlDouble"/>
      </p:transition>
    </mc:Choice>
    <mc:Fallback xmlns="">
      <p:transition spd="slow" advTm="3231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891" y="0"/>
            <a:ext cx="11672454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Зачастую группы детей с ОВЗ разновозрастные, поэтому на занятиях по физическому воспитанию в ДОО используется 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дифференцированный подход с учетом индивидуальных особенностей дошкольников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/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Совместно с инструктором по физической культуре в занятии участвует воспитатель. </a:t>
            </a:r>
          </a:p>
          <a:p>
            <a:pPr algn="just"/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 сопровождают детей, нуждающихся в помощи при выполнении заданий, при необходимости корректируют их движения, поддерживают дисциплину во время занятий. </a:t>
            </a:r>
          </a:p>
          <a:p>
            <a:pPr algn="just"/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Совместная работа предполагает также контроль со стороны воспитателя за выполнением упражнений детьми, которые способны выполнить задание самостоятельно по речевой инструкции после показа, если инструктор осуществляет индивидуальную работу с отстающими воспитанниками.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80483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1767">
        <p15:prstTrans prst="pageCurlDouble"/>
      </p:transition>
    </mc:Choice>
    <mc:Fallback xmlns="">
      <p:transition spd="slow" advTm="3176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33600" y="305001"/>
            <a:ext cx="7640782" cy="8035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 физкультурного занятия с детьми с </a:t>
            </a:r>
            <a:r>
              <a:rPr lang="ru-RU" sz="28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ОВЗ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22659" y="1582780"/>
            <a:ext cx="9919855" cy="1406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· Вводная часть подготавливает ребенка к активным физическим нагрузкам и включает различные виды ходьбы, бега.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5733" y="3463232"/>
            <a:ext cx="9919855" cy="1406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· Основная часть тренирует разные группы мышц, включает общеразвивающие упражнения (ОРУ) и основные виды движений, тематическую подвижную игру.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15733" y="5334000"/>
            <a:ext cx="9919855" cy="1406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·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Заключительная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часть нормализует психоэмоциональное состояние детей и включает малоподвижные игры и дыхательные упражнения, направленные на снижение двигательной активности детей, восстановление дыхания.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7" name="Стрелка вверх 6"/>
          <p:cNvSpPr/>
          <p:nvPr/>
        </p:nvSpPr>
        <p:spPr>
          <a:xfrm rot="10800000">
            <a:off x="5749636" y="3088954"/>
            <a:ext cx="290945" cy="30439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 rot="10800000">
            <a:off x="5749635" y="4949536"/>
            <a:ext cx="290945" cy="30439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872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8619">
        <p15:prstTrans prst="pageCurlDouble"/>
      </p:transition>
    </mc:Choice>
    <mc:Fallback xmlns="">
      <p:transition spd="slow" advTm="286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309" y="166254"/>
            <a:ext cx="1148541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занятия целесообразно включать различные физические упражнения, направленные на развитие всех основных движений (ходьба, метание, бег, лазанье, ползание, прыжки), а также общеразвивающие упражнения, направленные на укрепление мышц спины, плечевого пояса и ног, координацию движений, формирование правильной осанки, развитие равновесия, упражнения на развитие мелкой и крупной моторики. </a:t>
            </a:r>
          </a:p>
          <a:p>
            <a:pPr algn="just"/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Большинству воспитанников с ОВЗ требуется помощь на занятиях по физическому воспитанию в той или иной степени. </a:t>
            </a:r>
          </a:p>
          <a:p>
            <a:pPr algn="just"/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Дети со снижением мышечной силы затрудняются или не могут поднять руки вверх, вытянуть их вперед, в стороны, согнуть или разогнуть ногу. Многие дети имеют нарушения равновесия и координации движений, которые проявляются в неустойчивости при стоянии и ходьбе, беге с искаженным ритмом, лишних движениях руками, неточности движений, например: дети не могут захватить предмет, положить или бросить его в заданное место, перешагнуть или перепрыгнуть через препятствия и т.д. без помощи взрослого. </a:t>
            </a:r>
          </a:p>
          <a:p>
            <a:pPr algn="just"/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многих воспитанников с ОВЗ наблюдается низкий уровень физических качеств, бедный двигательный опыт, трудности в освоении подвижных игр. Все эти особенности затрудняют развитие важнейших двигательных функций и требуют коррекции.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44555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998">
        <p15:prstTrans prst="pageCurlDouble"/>
      </p:transition>
    </mc:Choice>
    <mc:Fallback xmlns="">
      <p:transition spd="slow" advTm="3099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747" y="58386"/>
            <a:ext cx="115685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обучении детей с ОВЗ движениям на занятиях можно использовать прием показа данного движения взрослым. Ребенку при выполнении движения зачастую нужна реальная помощь взрослого: он отводит руку или ногу ребенка в нужном направлении, вместе с ним подбрасывает и ловит мяч, перешагивает через препятствия и т.д., что способствует формированию ощущения своих движений, положения своего тела в пространстве. </a:t>
            </a:r>
          </a:p>
          <a:p>
            <a:pPr algn="just"/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Одновременно с практической помощью необходимо спокойно и четко проговаривать последовательность выполнения движений. </a:t>
            </a:r>
          </a:p>
          <a:p>
            <a:pPr algn="just"/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Важно, чтобы упражнения или их фрагменты были доступны ребенку и усложнялись постепенно. </a:t>
            </a:r>
          </a:p>
          <a:p>
            <a:pPr algn="just"/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отработке всех движений требуется многократное повторение, показ и помощь взрослого.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649250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4463">
        <p15:prstTrans prst="pageCurlDouble"/>
      </p:transition>
    </mc:Choice>
    <mc:Fallback xmlns="">
      <p:transition spd="slow" advTm="2446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2091" y="99423"/>
            <a:ext cx="65116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Приемы </a:t>
            </a:r>
            <a:r>
              <a:rPr lang="ru-RU" sz="24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сенсорного стимулирования детей с ОВЗ</a:t>
            </a:r>
            <a:r>
              <a:rPr lang="ru-RU" sz="2400" b="1" i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400" b="1" i="1" u="sng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1727" y="818713"/>
            <a:ext cx="3144982" cy="22375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· тактильные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разнообразные массажные дорожки, коврики, массажные мячи, различные по структуре, материалу, форме предметы для восприятия;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05055" y="3088298"/>
            <a:ext cx="3144982" cy="16941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· речевые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сопровождение движений четкой речевой инструкцией.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28008" y="3088298"/>
            <a:ext cx="3144982" cy="171409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·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звуковые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тематические музыкальные композиции;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994072" y="816200"/>
            <a:ext cx="3144982" cy="22375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· зрительные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различное по цвету и форме спортивное оборудование, яркие спортивные модули, наглядный материал, иллюстрации;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38200" y="5021282"/>
            <a:ext cx="10515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занятиях по физическому воспитанию дошкольников с ОВЗ следует поддерживать доброжелательную и комфортную для всех участников процесса обучения атмосферу, хвалить детей за достигнутые успехи, прививать интерес к занятиям физической культурой и мотивировать к овладению основными движениями.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24244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7096">
        <p15:prstTrans prst="pageCurlDouble"/>
      </p:transition>
    </mc:Choice>
    <mc:Fallback xmlns="">
      <p:transition spd="slow" advTm="2709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563" y="90343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945862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Новицкая Л., Психология и педагогика: Категории детей с ОВЗ, Корпорация Российский учебник, 2018. 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Башкирова Е.В., Система физкультурной работы в коррекционных группах дошкольного учреждения, ИД «Первое сентября», 2011. 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Обучение детей с выраженным недоразвитием интеллекта: программно-методические материалы / под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ред.И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М.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Бгажноковой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— М.: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Гуманитар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изд. центр ВЛАДОС, 2012. (Коррекционная педагогика).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 Психология детей с нарушениями поведения: пособие для психологов и педагогов / И. А. Фурманов. — М.: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Гуманитар.изд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центр ВЛАДОС, 2008.  (Библиотека психолога). 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20749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1560">
        <p15:prstTrans prst="pageCurlDouble"/>
      </p:transition>
    </mc:Choice>
    <mc:Fallback xmlns="">
      <p:transition spd="slow" advTm="1156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1500</Words>
  <Application>Microsoft Office PowerPoint</Application>
  <PresentationFormat>Широкоэкранный</PresentationFormat>
  <Paragraphs>103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Литература: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12</cp:revision>
  <dcterms:created xsi:type="dcterms:W3CDTF">2024-03-18T14:50:15Z</dcterms:created>
  <dcterms:modified xsi:type="dcterms:W3CDTF">2024-04-11T19:14:40Z</dcterms:modified>
</cp:coreProperties>
</file>